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0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D17B8-2C12-428C-889E-E31C968A82D8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5E46679-C570-44D7-8D25-E23CA6CB357F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86312830-CB17-48B2-ADD6-766AA1E4AE1B}" type="parTrans" cxnId="{6A04F1DF-F82F-4128-864D-03EC4F7EA98B}">
      <dgm:prSet/>
      <dgm:spPr/>
      <dgm:t>
        <a:bodyPr/>
        <a:lstStyle/>
        <a:p>
          <a:endParaRPr lang="ru-RU"/>
        </a:p>
      </dgm:t>
    </dgm:pt>
    <dgm:pt modelId="{4E26B42B-2CE5-4EC7-A037-27810DB8AD87}" type="sibTrans" cxnId="{6A04F1DF-F82F-4128-864D-03EC4F7EA98B}">
      <dgm:prSet/>
      <dgm:spPr/>
      <dgm:t>
        <a:bodyPr/>
        <a:lstStyle/>
        <a:p>
          <a:endParaRPr lang="ru-RU"/>
        </a:p>
      </dgm:t>
    </dgm:pt>
    <dgm:pt modelId="{EEE772EE-4CD2-4793-9037-F8100FFC26C2}">
      <dgm:prSet phldrT="[Текст]"/>
      <dgm:spPr/>
      <dgm:t>
        <a:bodyPr/>
        <a:lstStyle/>
        <a:p>
          <a:r>
            <a:rPr lang="ru-RU" dirty="0" smtClean="0"/>
            <a:t>Создать условия для интенсификации образовательной деятельности по пропаганде безопасности дорожного движения посредством организации единого образовательного пространства в рамках социального партнерства ДОУ, ГИБДД и семьи.</a:t>
          </a:r>
          <a:endParaRPr lang="ru-RU" dirty="0"/>
        </a:p>
      </dgm:t>
    </dgm:pt>
    <dgm:pt modelId="{F656C880-3519-43CF-BE72-C4C211C74388}" type="parTrans" cxnId="{8BAE794B-9585-4D47-800A-5B78365C8738}">
      <dgm:prSet/>
      <dgm:spPr/>
      <dgm:t>
        <a:bodyPr/>
        <a:lstStyle/>
        <a:p>
          <a:endParaRPr lang="ru-RU"/>
        </a:p>
      </dgm:t>
    </dgm:pt>
    <dgm:pt modelId="{58C9327A-BDFE-4F91-BFD7-5131865C4649}" type="sibTrans" cxnId="{8BAE794B-9585-4D47-800A-5B78365C8738}">
      <dgm:prSet/>
      <dgm:spPr/>
      <dgm:t>
        <a:bodyPr/>
        <a:lstStyle/>
        <a:p>
          <a:endParaRPr lang="ru-RU"/>
        </a:p>
      </dgm:t>
    </dgm:pt>
    <dgm:pt modelId="{6F3E72C2-79E8-456B-93A2-101D40A2256F}">
      <dgm:prSet phldrT="[Текст]"/>
      <dgm:spPr/>
      <dgm:t>
        <a:bodyPr/>
        <a:lstStyle/>
        <a:p>
          <a:r>
            <a:rPr lang="ru-RU" dirty="0" smtClean="0"/>
            <a:t>Повысить уровень профессиональной компетентности  педагогов ДОУ по вопросам  организации работы по профилактике ДТП и пропаганде БДД.</a:t>
          </a:r>
          <a:endParaRPr lang="ru-RU" dirty="0"/>
        </a:p>
      </dgm:t>
    </dgm:pt>
    <dgm:pt modelId="{2B11FDF3-7BB8-456C-B1FA-74990FBA3B6C}" type="parTrans" cxnId="{B5251E62-1E92-4ABC-A04E-1AE09633FA2A}">
      <dgm:prSet/>
      <dgm:spPr/>
      <dgm:t>
        <a:bodyPr/>
        <a:lstStyle/>
        <a:p>
          <a:endParaRPr lang="ru-RU"/>
        </a:p>
      </dgm:t>
    </dgm:pt>
    <dgm:pt modelId="{7E324FEC-D1D0-4D3E-BEE5-30BC9D4CC94C}" type="sibTrans" cxnId="{B5251E62-1E92-4ABC-A04E-1AE09633FA2A}">
      <dgm:prSet/>
      <dgm:spPr/>
      <dgm:t>
        <a:bodyPr/>
        <a:lstStyle/>
        <a:p>
          <a:endParaRPr lang="ru-RU"/>
        </a:p>
      </dgm:t>
    </dgm:pt>
    <dgm:pt modelId="{F04B4360-022C-44B1-91E0-3354A401FE8A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0A9A553-2933-488A-9478-B4672A08D3A0}" type="parTrans" cxnId="{8324C0EF-FFA6-40F0-BCD5-C09E38D1D0DD}">
      <dgm:prSet/>
      <dgm:spPr/>
      <dgm:t>
        <a:bodyPr/>
        <a:lstStyle/>
        <a:p>
          <a:endParaRPr lang="ru-RU"/>
        </a:p>
      </dgm:t>
    </dgm:pt>
    <dgm:pt modelId="{D1089691-B172-455F-AE86-89EBDEA5CEF5}" type="sibTrans" cxnId="{8324C0EF-FFA6-40F0-BCD5-C09E38D1D0DD}">
      <dgm:prSet/>
      <dgm:spPr/>
      <dgm:t>
        <a:bodyPr/>
        <a:lstStyle/>
        <a:p>
          <a:endParaRPr lang="ru-RU"/>
        </a:p>
      </dgm:t>
    </dgm:pt>
    <dgm:pt modelId="{5F39E5A1-F3C5-4CF6-9C31-EE6494F1E22E}">
      <dgm:prSet phldrT="[Текст]"/>
      <dgm:spPr/>
      <dgm:t>
        <a:bodyPr/>
        <a:lstStyle/>
        <a:p>
          <a:r>
            <a:rPr lang="ru-RU" dirty="0" smtClean="0"/>
            <a:t>Воспитывать самостоятельность, целенаправленность и саморегуляцию собственных действий дошкольников при соблюдении безопасного поведения на дороге.</a:t>
          </a:r>
          <a:endParaRPr lang="ru-RU" dirty="0"/>
        </a:p>
      </dgm:t>
    </dgm:pt>
    <dgm:pt modelId="{EB75F347-5DED-4F06-A7B4-419A44DA9625}" type="parTrans" cxnId="{42301ED0-A01B-4DA5-84A6-9881120ADF3C}">
      <dgm:prSet/>
      <dgm:spPr/>
      <dgm:t>
        <a:bodyPr/>
        <a:lstStyle/>
        <a:p>
          <a:endParaRPr lang="ru-RU"/>
        </a:p>
      </dgm:t>
    </dgm:pt>
    <dgm:pt modelId="{08187DFF-4A24-4553-BCFF-8F59D1621D6A}" type="sibTrans" cxnId="{42301ED0-A01B-4DA5-84A6-9881120ADF3C}">
      <dgm:prSet/>
      <dgm:spPr/>
      <dgm:t>
        <a:bodyPr/>
        <a:lstStyle/>
        <a:p>
          <a:endParaRPr lang="ru-RU"/>
        </a:p>
      </dgm:t>
    </dgm:pt>
    <dgm:pt modelId="{A410FDA9-535A-4558-B167-FE93101DAAF1}">
      <dgm:prSet/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FABE08FF-6EE2-42F0-B7E4-37A1A1C58B94}" type="parTrans" cxnId="{D5CB6C25-A9D1-4C2C-8480-0E0C525B6EE8}">
      <dgm:prSet/>
      <dgm:spPr/>
      <dgm:t>
        <a:bodyPr/>
        <a:lstStyle/>
        <a:p>
          <a:endParaRPr lang="ru-RU"/>
        </a:p>
      </dgm:t>
    </dgm:pt>
    <dgm:pt modelId="{DD0C54B1-BD08-45C7-AC44-2C63B354F0A0}" type="sibTrans" cxnId="{D5CB6C25-A9D1-4C2C-8480-0E0C525B6EE8}">
      <dgm:prSet/>
      <dgm:spPr/>
      <dgm:t>
        <a:bodyPr/>
        <a:lstStyle/>
        <a:p>
          <a:endParaRPr lang="ru-RU"/>
        </a:p>
      </dgm:t>
    </dgm:pt>
    <dgm:pt modelId="{A5591459-2364-4168-A096-B97FA185B0E8}">
      <dgm:prSet/>
      <dgm:spPr/>
      <dgm:t>
        <a:bodyPr/>
        <a:lstStyle/>
        <a:p>
          <a:r>
            <a:rPr lang="ru-RU" dirty="0" smtClean="0"/>
            <a:t>Повысить уровень воспитательной и педагогической компетентности родителей (законных представителей) в сфере дорожного движения и профилактики детского дорожно-транспортного травматизма.</a:t>
          </a:r>
          <a:endParaRPr lang="ru-RU" dirty="0"/>
        </a:p>
      </dgm:t>
    </dgm:pt>
    <dgm:pt modelId="{73BC57BC-AF30-4D97-9212-FE97B109261D}" type="parTrans" cxnId="{A0EC10D3-499A-4E2D-B122-3B96A9AFA589}">
      <dgm:prSet/>
      <dgm:spPr/>
      <dgm:t>
        <a:bodyPr/>
        <a:lstStyle/>
        <a:p>
          <a:endParaRPr lang="ru-RU"/>
        </a:p>
      </dgm:t>
    </dgm:pt>
    <dgm:pt modelId="{9CA5B3D6-EBC0-4F85-AF9D-A5544711C00E}" type="sibTrans" cxnId="{A0EC10D3-499A-4E2D-B122-3B96A9AFA589}">
      <dgm:prSet/>
      <dgm:spPr/>
      <dgm:t>
        <a:bodyPr/>
        <a:lstStyle/>
        <a:p>
          <a:endParaRPr lang="ru-RU"/>
        </a:p>
      </dgm:t>
    </dgm:pt>
    <dgm:pt modelId="{D814BDE3-227E-488E-B11E-B25EBA44CB21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A3F5A1C4-D286-4B29-AB83-32F844C36E2B}" type="sibTrans" cxnId="{39B8D26A-E180-424A-A32E-2B29840BFCA8}">
      <dgm:prSet/>
      <dgm:spPr/>
      <dgm:t>
        <a:bodyPr/>
        <a:lstStyle/>
        <a:p>
          <a:endParaRPr lang="ru-RU"/>
        </a:p>
      </dgm:t>
    </dgm:pt>
    <dgm:pt modelId="{42202681-7B57-4698-9710-6A5B63D88AF9}" type="parTrans" cxnId="{39B8D26A-E180-424A-A32E-2B29840BFCA8}">
      <dgm:prSet/>
      <dgm:spPr/>
      <dgm:t>
        <a:bodyPr/>
        <a:lstStyle/>
        <a:p>
          <a:endParaRPr lang="ru-RU"/>
        </a:p>
      </dgm:t>
    </dgm:pt>
    <dgm:pt modelId="{06E72A5C-D22F-4E0A-A9C6-E6EE8DFE1E6F}" type="pres">
      <dgm:prSet presAssocID="{928D17B8-2C12-428C-889E-E31C968A82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44CBD-5695-49D0-8E00-B13FB3BAE70E}" type="pres">
      <dgm:prSet presAssocID="{35E46679-C570-44D7-8D25-E23CA6CB357F}" presName="composite" presStyleCnt="0"/>
      <dgm:spPr/>
    </dgm:pt>
    <dgm:pt modelId="{E0970795-EE18-42DD-A7CC-426D8CD113D1}" type="pres">
      <dgm:prSet presAssocID="{35E46679-C570-44D7-8D25-E23CA6CB357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FD235-B3DF-4F8C-B495-79E999207FFD}" type="pres">
      <dgm:prSet presAssocID="{35E46679-C570-44D7-8D25-E23CA6CB357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E0F48-BEA9-4042-9725-08257815026E}" type="pres">
      <dgm:prSet presAssocID="{4E26B42B-2CE5-4EC7-A037-27810DB8AD87}" presName="sp" presStyleCnt="0"/>
      <dgm:spPr/>
    </dgm:pt>
    <dgm:pt modelId="{0C08CED1-B28D-4821-A82F-A6CB9EF5912D}" type="pres">
      <dgm:prSet presAssocID="{D814BDE3-227E-488E-B11E-B25EBA44CB21}" presName="composite" presStyleCnt="0"/>
      <dgm:spPr/>
    </dgm:pt>
    <dgm:pt modelId="{C601F608-B735-4778-9A56-2E0CE7C4A883}" type="pres">
      <dgm:prSet presAssocID="{D814BDE3-227E-488E-B11E-B25EBA44CB2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09FFC-170E-4E90-8624-A5A77FFBFE4F}" type="pres">
      <dgm:prSet presAssocID="{D814BDE3-227E-488E-B11E-B25EBA44CB2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3B09F-DDFB-4763-8FCF-4179B3D868CF}" type="pres">
      <dgm:prSet presAssocID="{A3F5A1C4-D286-4B29-AB83-32F844C36E2B}" presName="sp" presStyleCnt="0"/>
      <dgm:spPr/>
    </dgm:pt>
    <dgm:pt modelId="{2026373B-E8EA-4FCF-AF79-0E30BA90AB40}" type="pres">
      <dgm:prSet presAssocID="{F04B4360-022C-44B1-91E0-3354A401FE8A}" presName="composite" presStyleCnt="0"/>
      <dgm:spPr/>
    </dgm:pt>
    <dgm:pt modelId="{CAB5B30A-8E18-49C7-8050-6278EAB04680}" type="pres">
      <dgm:prSet presAssocID="{F04B4360-022C-44B1-91E0-3354A401FE8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3FAB4-3E98-47EA-95C6-5BD0D1DA9DCB}" type="pres">
      <dgm:prSet presAssocID="{F04B4360-022C-44B1-91E0-3354A401FE8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80519-0894-4437-889B-FD6A00CE11E0}" type="pres">
      <dgm:prSet presAssocID="{D1089691-B172-455F-AE86-89EBDEA5CEF5}" presName="sp" presStyleCnt="0"/>
      <dgm:spPr/>
    </dgm:pt>
    <dgm:pt modelId="{A8AAD6E7-7722-4A83-B639-07B7DD5FDD31}" type="pres">
      <dgm:prSet presAssocID="{A410FDA9-535A-4558-B167-FE93101DAAF1}" presName="composite" presStyleCnt="0"/>
      <dgm:spPr/>
    </dgm:pt>
    <dgm:pt modelId="{EEDB0F2E-5DC1-469C-A301-A1FBC24F4AE7}" type="pres">
      <dgm:prSet presAssocID="{A410FDA9-535A-4558-B167-FE93101DAAF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2980B-13E6-4E39-ACEC-425E7026AA16}" type="pres">
      <dgm:prSet presAssocID="{A410FDA9-535A-4558-B167-FE93101DAAF1}" presName="descendantText" presStyleLbl="alignAcc1" presStyleIdx="3" presStyleCnt="4" custLinFactNeighborX="102" custLinFactNeighborY="-9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35878-FE44-4F78-B592-492C3C87C680}" type="presOf" srcId="{6F3E72C2-79E8-456B-93A2-101D40A2256F}" destId="{1B009FFC-170E-4E90-8624-A5A77FFBFE4F}" srcOrd="0" destOrd="0" presId="urn:microsoft.com/office/officeart/2005/8/layout/chevron2"/>
    <dgm:cxn modelId="{76F12DFF-43B0-4065-91F8-BEC8FDE00249}" type="presOf" srcId="{F04B4360-022C-44B1-91E0-3354A401FE8A}" destId="{CAB5B30A-8E18-49C7-8050-6278EAB04680}" srcOrd="0" destOrd="0" presId="urn:microsoft.com/office/officeart/2005/8/layout/chevron2"/>
    <dgm:cxn modelId="{3ED5EADA-FE55-4894-AE0D-9720422A3668}" type="presOf" srcId="{35E46679-C570-44D7-8D25-E23CA6CB357F}" destId="{E0970795-EE18-42DD-A7CC-426D8CD113D1}" srcOrd="0" destOrd="0" presId="urn:microsoft.com/office/officeart/2005/8/layout/chevron2"/>
    <dgm:cxn modelId="{A0EC10D3-499A-4E2D-B122-3B96A9AFA589}" srcId="{A410FDA9-535A-4558-B167-FE93101DAAF1}" destId="{A5591459-2364-4168-A096-B97FA185B0E8}" srcOrd="0" destOrd="0" parTransId="{73BC57BC-AF30-4D97-9212-FE97B109261D}" sibTransId="{9CA5B3D6-EBC0-4F85-AF9D-A5544711C00E}"/>
    <dgm:cxn modelId="{42301ED0-A01B-4DA5-84A6-9881120ADF3C}" srcId="{F04B4360-022C-44B1-91E0-3354A401FE8A}" destId="{5F39E5A1-F3C5-4CF6-9C31-EE6494F1E22E}" srcOrd="0" destOrd="0" parTransId="{EB75F347-5DED-4F06-A7B4-419A44DA9625}" sibTransId="{08187DFF-4A24-4553-BCFF-8F59D1621D6A}"/>
    <dgm:cxn modelId="{17AAE4F9-CB89-43E5-91AA-3DF2F935114E}" type="presOf" srcId="{A410FDA9-535A-4558-B167-FE93101DAAF1}" destId="{EEDB0F2E-5DC1-469C-A301-A1FBC24F4AE7}" srcOrd="0" destOrd="0" presId="urn:microsoft.com/office/officeart/2005/8/layout/chevron2"/>
    <dgm:cxn modelId="{6A04F1DF-F82F-4128-864D-03EC4F7EA98B}" srcId="{928D17B8-2C12-428C-889E-E31C968A82D8}" destId="{35E46679-C570-44D7-8D25-E23CA6CB357F}" srcOrd="0" destOrd="0" parTransId="{86312830-CB17-48B2-ADD6-766AA1E4AE1B}" sibTransId="{4E26B42B-2CE5-4EC7-A037-27810DB8AD87}"/>
    <dgm:cxn modelId="{D5CB6C25-A9D1-4C2C-8480-0E0C525B6EE8}" srcId="{928D17B8-2C12-428C-889E-E31C968A82D8}" destId="{A410FDA9-535A-4558-B167-FE93101DAAF1}" srcOrd="3" destOrd="0" parTransId="{FABE08FF-6EE2-42F0-B7E4-37A1A1C58B94}" sibTransId="{DD0C54B1-BD08-45C7-AC44-2C63B354F0A0}"/>
    <dgm:cxn modelId="{ADA9A6DC-CD84-433B-82B6-D0E1A2600FC0}" type="presOf" srcId="{5F39E5A1-F3C5-4CF6-9C31-EE6494F1E22E}" destId="{BF43FAB4-3E98-47EA-95C6-5BD0D1DA9DCB}" srcOrd="0" destOrd="0" presId="urn:microsoft.com/office/officeart/2005/8/layout/chevron2"/>
    <dgm:cxn modelId="{B5251E62-1E92-4ABC-A04E-1AE09633FA2A}" srcId="{D814BDE3-227E-488E-B11E-B25EBA44CB21}" destId="{6F3E72C2-79E8-456B-93A2-101D40A2256F}" srcOrd="0" destOrd="0" parTransId="{2B11FDF3-7BB8-456C-B1FA-74990FBA3B6C}" sibTransId="{7E324FEC-D1D0-4D3E-BEE5-30BC9D4CC94C}"/>
    <dgm:cxn modelId="{BDE0E238-5650-4A62-96FE-63623688C9E5}" type="presOf" srcId="{928D17B8-2C12-428C-889E-E31C968A82D8}" destId="{06E72A5C-D22F-4E0A-A9C6-E6EE8DFE1E6F}" srcOrd="0" destOrd="0" presId="urn:microsoft.com/office/officeart/2005/8/layout/chevron2"/>
    <dgm:cxn modelId="{8324C0EF-FFA6-40F0-BCD5-C09E38D1D0DD}" srcId="{928D17B8-2C12-428C-889E-E31C968A82D8}" destId="{F04B4360-022C-44B1-91E0-3354A401FE8A}" srcOrd="2" destOrd="0" parTransId="{70A9A553-2933-488A-9478-B4672A08D3A0}" sibTransId="{D1089691-B172-455F-AE86-89EBDEA5CEF5}"/>
    <dgm:cxn modelId="{8F731346-F94B-4630-8FB6-2305A0BFE65C}" type="presOf" srcId="{EEE772EE-4CD2-4793-9037-F8100FFC26C2}" destId="{4D1FD235-B3DF-4F8C-B495-79E999207FFD}" srcOrd="0" destOrd="0" presId="urn:microsoft.com/office/officeart/2005/8/layout/chevron2"/>
    <dgm:cxn modelId="{39B8D26A-E180-424A-A32E-2B29840BFCA8}" srcId="{928D17B8-2C12-428C-889E-E31C968A82D8}" destId="{D814BDE3-227E-488E-B11E-B25EBA44CB21}" srcOrd="1" destOrd="0" parTransId="{42202681-7B57-4698-9710-6A5B63D88AF9}" sibTransId="{A3F5A1C4-D286-4B29-AB83-32F844C36E2B}"/>
    <dgm:cxn modelId="{D6F5569C-45BC-444E-B67E-36C032D849F4}" type="presOf" srcId="{A5591459-2364-4168-A096-B97FA185B0E8}" destId="{88A2980B-13E6-4E39-ACEC-425E7026AA16}" srcOrd="0" destOrd="0" presId="urn:microsoft.com/office/officeart/2005/8/layout/chevron2"/>
    <dgm:cxn modelId="{01F3128C-E9B9-402F-B338-300C65D5D253}" type="presOf" srcId="{D814BDE3-227E-488E-B11E-B25EBA44CB21}" destId="{C601F608-B735-4778-9A56-2E0CE7C4A883}" srcOrd="0" destOrd="0" presId="urn:microsoft.com/office/officeart/2005/8/layout/chevron2"/>
    <dgm:cxn modelId="{8BAE794B-9585-4D47-800A-5B78365C8738}" srcId="{35E46679-C570-44D7-8D25-E23CA6CB357F}" destId="{EEE772EE-4CD2-4793-9037-F8100FFC26C2}" srcOrd="0" destOrd="0" parTransId="{F656C880-3519-43CF-BE72-C4C211C74388}" sibTransId="{58C9327A-BDFE-4F91-BFD7-5131865C4649}"/>
    <dgm:cxn modelId="{1A9B25F2-A2CE-40D2-BB98-8F98D7D89EB4}" type="presParOf" srcId="{06E72A5C-D22F-4E0A-A9C6-E6EE8DFE1E6F}" destId="{5FA44CBD-5695-49D0-8E00-B13FB3BAE70E}" srcOrd="0" destOrd="0" presId="urn:microsoft.com/office/officeart/2005/8/layout/chevron2"/>
    <dgm:cxn modelId="{9C578364-603F-46FE-B54F-EEBBB02EC1C0}" type="presParOf" srcId="{5FA44CBD-5695-49D0-8E00-B13FB3BAE70E}" destId="{E0970795-EE18-42DD-A7CC-426D8CD113D1}" srcOrd="0" destOrd="0" presId="urn:microsoft.com/office/officeart/2005/8/layout/chevron2"/>
    <dgm:cxn modelId="{21E9D85A-6F8D-48D9-9939-E0654443A22F}" type="presParOf" srcId="{5FA44CBD-5695-49D0-8E00-B13FB3BAE70E}" destId="{4D1FD235-B3DF-4F8C-B495-79E999207FFD}" srcOrd="1" destOrd="0" presId="urn:microsoft.com/office/officeart/2005/8/layout/chevron2"/>
    <dgm:cxn modelId="{8FA9947D-C017-48D6-8A30-82AE92D18417}" type="presParOf" srcId="{06E72A5C-D22F-4E0A-A9C6-E6EE8DFE1E6F}" destId="{589E0F48-BEA9-4042-9725-08257815026E}" srcOrd="1" destOrd="0" presId="urn:microsoft.com/office/officeart/2005/8/layout/chevron2"/>
    <dgm:cxn modelId="{FFA5920F-DCE9-42BA-B59A-47E5D12BDDA2}" type="presParOf" srcId="{06E72A5C-D22F-4E0A-A9C6-E6EE8DFE1E6F}" destId="{0C08CED1-B28D-4821-A82F-A6CB9EF5912D}" srcOrd="2" destOrd="0" presId="urn:microsoft.com/office/officeart/2005/8/layout/chevron2"/>
    <dgm:cxn modelId="{37B560AD-1B7E-4CAB-9870-9CD8AADB9FD7}" type="presParOf" srcId="{0C08CED1-B28D-4821-A82F-A6CB9EF5912D}" destId="{C601F608-B735-4778-9A56-2E0CE7C4A883}" srcOrd="0" destOrd="0" presId="urn:microsoft.com/office/officeart/2005/8/layout/chevron2"/>
    <dgm:cxn modelId="{1B2CCB2C-5F21-4435-83BF-4DECE3E0135B}" type="presParOf" srcId="{0C08CED1-B28D-4821-A82F-A6CB9EF5912D}" destId="{1B009FFC-170E-4E90-8624-A5A77FFBFE4F}" srcOrd="1" destOrd="0" presId="urn:microsoft.com/office/officeart/2005/8/layout/chevron2"/>
    <dgm:cxn modelId="{950AFAFD-4CC1-4BDE-94A9-65419325ED3E}" type="presParOf" srcId="{06E72A5C-D22F-4E0A-A9C6-E6EE8DFE1E6F}" destId="{4843B09F-DDFB-4763-8FCF-4179B3D868CF}" srcOrd="3" destOrd="0" presId="urn:microsoft.com/office/officeart/2005/8/layout/chevron2"/>
    <dgm:cxn modelId="{C2D03BD8-9B87-4659-9263-B022559A0703}" type="presParOf" srcId="{06E72A5C-D22F-4E0A-A9C6-E6EE8DFE1E6F}" destId="{2026373B-E8EA-4FCF-AF79-0E30BA90AB40}" srcOrd="4" destOrd="0" presId="urn:microsoft.com/office/officeart/2005/8/layout/chevron2"/>
    <dgm:cxn modelId="{78DAB799-80CB-4310-A86B-BBE232DDF437}" type="presParOf" srcId="{2026373B-E8EA-4FCF-AF79-0E30BA90AB40}" destId="{CAB5B30A-8E18-49C7-8050-6278EAB04680}" srcOrd="0" destOrd="0" presId="urn:microsoft.com/office/officeart/2005/8/layout/chevron2"/>
    <dgm:cxn modelId="{885437C2-35F7-4155-92ED-1FA63AA97326}" type="presParOf" srcId="{2026373B-E8EA-4FCF-AF79-0E30BA90AB40}" destId="{BF43FAB4-3E98-47EA-95C6-5BD0D1DA9DCB}" srcOrd="1" destOrd="0" presId="urn:microsoft.com/office/officeart/2005/8/layout/chevron2"/>
    <dgm:cxn modelId="{00B2AD7D-4A29-415A-9711-5A72D6C19041}" type="presParOf" srcId="{06E72A5C-D22F-4E0A-A9C6-E6EE8DFE1E6F}" destId="{02280519-0894-4437-889B-FD6A00CE11E0}" srcOrd="5" destOrd="0" presId="urn:microsoft.com/office/officeart/2005/8/layout/chevron2"/>
    <dgm:cxn modelId="{C81EB01E-2620-4473-919F-0E651157FB1B}" type="presParOf" srcId="{06E72A5C-D22F-4E0A-A9C6-E6EE8DFE1E6F}" destId="{A8AAD6E7-7722-4A83-B639-07B7DD5FDD31}" srcOrd="6" destOrd="0" presId="urn:microsoft.com/office/officeart/2005/8/layout/chevron2"/>
    <dgm:cxn modelId="{929D0454-E51E-4AA3-BBDE-2CD98554CEA8}" type="presParOf" srcId="{A8AAD6E7-7722-4A83-B639-07B7DD5FDD31}" destId="{EEDB0F2E-5DC1-469C-A301-A1FBC24F4AE7}" srcOrd="0" destOrd="0" presId="urn:microsoft.com/office/officeart/2005/8/layout/chevron2"/>
    <dgm:cxn modelId="{894330A3-5C57-40C0-A47D-8B6A2B6E0EBC}" type="presParOf" srcId="{A8AAD6E7-7722-4A83-B639-07B7DD5FDD31}" destId="{88A2980B-13E6-4E39-ACEC-425E7026AA16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s-solnishko-kmn.edu22.inf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9898"/>
            <a:ext cx="7839100" cy="64021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Муниципальное бюджетное дошкольное образовательное учреждение       «Детский сад № 189 «Солнышко»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429108"/>
            <a:ext cx="7835268" cy="24288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</a:rPr>
              <a:t>ДОУ как методический центр интеграции усилий ГИБДД  и ОО  по воспитанию безопасности дорожного движения  среди дошкольников в условиях введения ФГОС ДО» 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2016г.</a:t>
            </a:r>
          </a:p>
          <a:p>
            <a:endParaRPr lang="ru-RU" dirty="0"/>
          </a:p>
        </p:txBody>
      </p:sp>
      <p:pic>
        <p:nvPicPr>
          <p:cNvPr id="4" name="Содержимое 4" descr="сенртифика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3857652" cy="2727966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Задачи проекта</a:t>
            </a:r>
            <a:endParaRPr lang="ru-RU" sz="27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52" y="2000240"/>
          <a:ext cx="7286676" cy="4695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42976" y="214291"/>
            <a:ext cx="75009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         Приказом Главного управления образования и молодежной   политики Алтайского края № 1989 от 20.11.2015г.  «Об утверждении перечня региональных инновационных площадок» МБДОУ «Детский сад № 189» г.Камень-на-Оби внесён в перечень инновационных региональных площадок по теме инновационной деятельности «Внедрение федерального государственного стандарта дошкольного образования»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Совместная работа МБДОУ «Детский сад № 189»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ОГИБДД МО МВД России «Каменский»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6" name="Рисунок 5" descr="все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2754032" cy="213340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собрание род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142984"/>
            <a:ext cx="2857520" cy="214314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неделя ПДД 2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143116"/>
            <a:ext cx="2035965" cy="271462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неделя ПДД 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2857520" cy="214314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 descr="неделя ПДД 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000504"/>
            <a:ext cx="2881333" cy="216100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785786" y="3429000"/>
            <a:ext cx="25717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b="1" dirty="0" smtClean="0"/>
              <a:t>Практические занятия на мобильном передвижном тренажере «Академия дорожной безопасности»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3357562"/>
            <a:ext cx="25003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b="1" dirty="0" smtClean="0">
                <a:cs typeface="Times New Roman" pitchFamily="18" charset="0"/>
              </a:rPr>
              <a:t>Встречи  родительской общественности  с инспектором  по пропаганде безопасности дорожного движения, принятие обращения ко всем участникам дорожного движения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14348" y="6286520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800" b="1" dirty="0" smtClean="0"/>
              <a:t>Практические занятия  </a:t>
            </a:r>
            <a:r>
              <a:rPr lang="ru-RU" sz="800" b="1" dirty="0" smtClean="0">
                <a:cs typeface="Times New Roman" pitchFamily="18" charset="0"/>
              </a:rPr>
              <a:t>инспектора  по пропаганде безопасности дорожного движения  с воспитанниками ДОУ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500063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НОД «Ветераны и сотрудники  Госавтоинспекции на  службе Родины»</a:t>
            </a:r>
            <a:endParaRPr lang="ru-RU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628652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smtClean="0"/>
              <a:t>Семинары-практикумы </a:t>
            </a:r>
            <a:r>
              <a:rPr lang="ru-RU" sz="800" b="1" dirty="0" smtClean="0"/>
              <a:t>для педагогов ДОУ  «Изучение детьми  ДОО основ безопасности дорожного движения»</a:t>
            </a:r>
            <a:endParaRPr lang="ru-RU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Участие (представление опыта) педагогов ДОУ                                                в мероприятиях, направленных на обеспечение качества и результативности распространения лучших практик реализации инновационного проекта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00166" y="1500174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</a:rPr>
              <a:t>Неделя профессионального мастерства  педагогов ДОУ «Дети и дорога»                                29 февраля – 4 марта 2016года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шар 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85992"/>
            <a:ext cx="2571768" cy="1928825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85918" y="4214818"/>
            <a:ext cx="19288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НОД «Безопасный маршрут»</a:t>
            </a:r>
            <a:endParaRPr lang="ru-RU" sz="800" b="1" dirty="0"/>
          </a:p>
        </p:txBody>
      </p:sp>
      <p:pic>
        <p:nvPicPr>
          <p:cNvPr id="11" name="Рисунок 10" descr="неделя ПДД 2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500570"/>
            <a:ext cx="2643206" cy="1982404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00232" y="6500834"/>
            <a:ext cx="1714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НОД «Грамотные пешеходы»</a:t>
            </a:r>
            <a:endParaRPr lang="ru-RU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57818" y="1428736"/>
            <a:ext cx="3286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Стажерская практика региональной инновационной  площадки в рамках  районной методической недели  «Организация деятельности современного образовательного учреждения, реализующего ФГОС дошкольного образования» 	12 – 15  апреля 2016 года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методнеделя 2016 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500306"/>
            <a:ext cx="2500330" cy="1875248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5572132" y="4429132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Практикум по работе с новым оборудованием  «Использование светового стола»</a:t>
            </a:r>
            <a:endParaRPr lang="ru-RU" sz="800" b="1" dirty="0"/>
          </a:p>
        </p:txBody>
      </p:sp>
      <p:pic>
        <p:nvPicPr>
          <p:cNvPr id="20" name="Рисунок 19" descr="НОД с использованием пересного макета улицы Улица город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4786322"/>
            <a:ext cx="2291318" cy="171848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857884" y="6643686"/>
            <a:ext cx="2357454" cy="214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НОД с использованием макета улицы города</a:t>
            </a:r>
            <a:endParaRPr lang="ru-RU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Публичное представление результатов проекта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285852" y="857232"/>
          <a:ext cx="7572430" cy="59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86"/>
                <a:gridCol w="1200158"/>
                <a:gridCol w="2143140"/>
                <a:gridCol w="1500198"/>
                <a:gridCol w="1214448"/>
              </a:tblGrid>
              <a:tr h="364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мероприятия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Формы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Место           проведения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</a:p>
                  </a:txBody>
                  <a:tcPr marL="68580" marR="68580" marT="0" marB="0" anchor="ctr"/>
                </a:tc>
              </a:tr>
              <a:tr h="1175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«Организация деятельности современного образовательного учреждения, реализующего ФГОС дошкольного образования»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14 апреля 2016г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Методическая неделя  (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опыта, Мастер-класс, 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Лаборатория </a:t>
                      </a: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успеха</a:t>
                      </a: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, Практикум, НОД)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МБДОУ   «Детский сад № 189»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«Дорога и дети»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29.02.2016 – 04.03.2016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Неделя профессионального мастерства (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Мастер-классы, НОД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МБДОУ   «Детский сад № 189»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</a:p>
                  </a:txBody>
                  <a:tcPr marL="68580" marR="68580" marT="0" marB="0"/>
                </a:tc>
              </a:tr>
              <a:tr h="1028610">
                <a:tc>
                  <a:txBody>
                    <a:bodyPr/>
                    <a:lstStyle/>
                    <a:p>
                      <a:pPr indent="438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- «Планета дорожной безопасности - 2016», номинация «Ветераны и сотрудники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Госавтоинспекции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 службе Родине» 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Март 2016г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8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Конкурс методических разработок мероприятий внеурочной деятельности (классных часов, праздников, экскурсий, походов и т.д. (с приглашением  сотрудников службы ГИБДД); - Дипломы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степеней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Г.Камень-на-Оби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г.Барнаул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этап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Краевой этап</a:t>
                      </a:r>
                    </a:p>
                  </a:txBody>
                  <a:tcPr marL="68580" marR="68580" marT="0" marB="0"/>
                </a:tc>
              </a:tr>
              <a:tr h="364243">
                <a:tc>
                  <a:txBody>
                    <a:bodyPr/>
                    <a:lstStyle/>
                    <a:p>
                      <a:pPr indent="43815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Планета дорожной безопасности - 2016», </a:t>
                      </a: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43815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Номинация «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-страница»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Март 2016г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8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Конкурс  («Web-страница» сайта ДОУ) – Диплом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III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степени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г.Барнаул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Краевой </a:t>
                      </a:r>
                    </a:p>
                  </a:txBody>
                  <a:tcPr marL="68580" marR="68580" marT="0" marB="0"/>
                </a:tc>
              </a:tr>
              <a:tr h="598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1569085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«Актуальные задачи реализации ФГОС ДО на 2016-2017 уч. год»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Август 2016г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3815"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Муниципальные методическое объединение старших воспитателей  и руководителей ДОУ г.Камень-на-Оби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г. Камень-на-Оби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МБДОУ «Детский сад №  27»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</a:p>
                  </a:txBody>
                  <a:tcPr marL="68580" marR="68580" marT="0" marB="0"/>
                </a:tc>
              </a:tr>
              <a:tr h="167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«ЗВЕЗДОПАД»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Апрель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открытый фестиваль детского творчества "ЗВЕЗДОПАД" среди воспитанников дополнительных образовательных услуг муниципального бюджетного дошкольного образовательного учреждения «Детский сад № 189 «Солнышко» И ДОШКОЛЬНЫХ УЧРЕЖДЕНИЙ  г.Камень-на-Оби.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МБУК «ДЖК»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Муниципальный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Фестиваль состоялся ! 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14348" y="928670"/>
            <a:ext cx="8215370" cy="578647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 апреля 2016 г.  в рамках РИН в г.Камень-на-Оби  состоялся </a:t>
            </a:r>
            <a:r>
              <a:rPr lang="en-US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II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открытый фестиваль детского творчества "ЗВЕЗДОПАД" среди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воспитанников дополнительных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образовательных услуг муниципального бюджетного дошкольного образовательного учреждения «Детский сад № 189 «Солнышко» И ДОШКОЛЬНЫХ УЧРЕЖДЕНИЙ 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г.Камень-на-Оби.  </a:t>
            </a:r>
          </a:p>
          <a:p>
            <a:pPr algn="just">
              <a:buNone/>
            </a:pP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В этом году он прошел под девизом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«Дети против ДТП»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фестивале приняли 12 дошкольных учреждений г.Камень-на-Оби.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100 воспитанников  продемонстрировали  таланты в разных номинациях: хореографическое искусство, вокальное искусство, сценическое мастерство, художественная декламация. В рамках фестиваля была организована и представлена выставка семейного художественного творчества "Дорога. Безопасность. Дети". Цель данного мероприятия: привлечение внимания общественности к проблеме профилактики детского дорожно-транспортного травматизма.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 smtClean="0"/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050" b="1" dirty="0" smtClean="0">
                <a:solidFill>
                  <a:srgbClr val="FF0000"/>
                </a:solidFill>
              </a:rPr>
              <a:t>               </a:t>
            </a: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105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Более подробную информацию о деятельности РИП  Вы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можете найти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сайте: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http://ds-solnishko-kmn.edu22.info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00063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Литературно-музыкальная композиция  «Дети против ДТП»</a:t>
            </a:r>
          </a:p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воспитанники МБДОУ «Детский сад № 189»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0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143248"/>
            <a:ext cx="2616611" cy="1816306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Рисунок 10" descr="IMG_0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143248"/>
            <a:ext cx="2678925" cy="1785950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2" name="Рисунок 11" descr="выставка Дорога.Безопасность.Дети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429000"/>
            <a:ext cx="2571768" cy="1793039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571868" y="5429264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Выставка семейного художественного творчества «Дорога. Безопасность. Дети»с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500826" y="5000636"/>
            <a:ext cx="2315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Танцевальная студия «Сюрприз» композиция «Мир без границ»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728</TotalTime>
  <Words>678</Words>
  <PresentationFormat>Экран (4:3)</PresentationFormat>
  <Paragraphs>89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Муниципальное бюджетное дошкольное образовательное учреждение       «Детский сад № 189 «Солнышко» </vt:lpstr>
      <vt:lpstr>    Задачи проекта</vt:lpstr>
      <vt:lpstr>Совместная работа МБДОУ «Детский сад № 189»  и ОГИБДД МО МВД России «Каменский» </vt:lpstr>
      <vt:lpstr>Участие (представление опыта) педагогов ДОУ                                                в мероприятиях, направленных на обеспечение качества и результативности распространения лучших практик реализации инновационного проекта</vt:lpstr>
      <vt:lpstr>Публичное представление результатов проекта</vt:lpstr>
      <vt:lpstr>Фестиваль состоялся 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     «Детский сад № 189 «Солнышко» </dc:title>
  <cp:lastModifiedBy>Д\САД</cp:lastModifiedBy>
  <cp:revision>81</cp:revision>
  <dcterms:modified xsi:type="dcterms:W3CDTF">2016-10-05T06:37:27Z</dcterms:modified>
</cp:coreProperties>
</file>